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7" r:id="rId6"/>
    <p:sldId id="260" r:id="rId7"/>
    <p:sldId id="261" r:id="rId8"/>
    <p:sldId id="262" r:id="rId9"/>
    <p:sldId id="263" r:id="rId10"/>
    <p:sldId id="264" r:id="rId11"/>
    <p:sldId id="285" r:id="rId12"/>
    <p:sldId id="265" r:id="rId13"/>
    <p:sldId id="28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Wy4laWApszJYTwRPd6TbUEPju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30" autoAdjust="0"/>
  </p:normalViewPr>
  <p:slideViewPr>
    <p:cSldViewPr snapToGrid="0">
      <p:cViewPr varScale="1">
        <p:scale>
          <a:sx n="62" d="100"/>
          <a:sy n="62" d="100"/>
        </p:scale>
        <p:origin x="14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89547f8f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89547f8f0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289547f8f0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89547f8f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89547f8f0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289547f8f0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9547f8f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89547f8f0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289547f8f0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89547f8f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89547f8f0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y|X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gọi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kiện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trưng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X|y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gọi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trưng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X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đã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biết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 (likelihood)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P(y)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gọi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tâm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P(X)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gọi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đặc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trưng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X,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tâm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3289547f8f0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89547f8f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89547f8f0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289547f8f0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89547f8f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89547f8f0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289547f8f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89547f8f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89547f8f0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289547f8f0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89547f8f0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89547f8f0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3289547f8f0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89547f8f0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89547f8f0_1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3289547f8f0_1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89547f8f0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89547f8f0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289547f8f0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89547f8f0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89547f8f0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3289547f8f0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89547f8f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89547f8f0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289547f8f0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89547f8f0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89547f8f0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3289547f8f0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89547f8f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89547f8f0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289547f8f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89547f8f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89547f8f0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(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spam,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xúc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Chẩn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.</a:t>
            </a:r>
          </a:p>
        </p:txBody>
      </p:sp>
      <p:sp>
        <p:nvSpPr>
          <p:cNvPr id="270" name="Google Shape;270;g3289547f8f0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89547f8f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89547f8f0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độc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kiện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3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Đây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mẽ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tế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trưng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thường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không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hoàn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toàn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độc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Điều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này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làm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giảm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độ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chính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xác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mô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hình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số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dirty="0" err="1"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13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300" dirty="0"/>
          </a:p>
        </p:txBody>
      </p:sp>
      <p:sp>
        <p:nvSpPr>
          <p:cNvPr id="277" name="Google Shape;277;g3289547f8f0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89547f8f0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89547f8f0_1_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g3289547f8f0_1_6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89547f8f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89547f8f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3289547f8f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89547f8f0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89547f8f0_1_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3289547f8f0_1_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89547f8f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89547f8f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3289547f8f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89547f8f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89547f8f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289547f8f0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89547f8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89547f8f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289547f8f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89547f8f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89547f8f0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289547f8f0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89547f8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89547f8f0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289547f8f0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89547f8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89547f8f0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Chúng được sử dụng để xử lý các loại dữ liệu khác nhau, tùy thuộc vào đặc điểm phân phối và cách biểu diễn dữ liệu.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Các biến thể này khác nhau chủ yếu ở cách chúng giả định phân phối của các đặc trưng trong từng lớp.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289547f8f0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89547f8f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89547f8f0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P(y|X) gọi là xác suất của mục tiêu y với điều kiện có đặc trưng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P(X|y) gọi là xác suất của đặc trưng X khi đã biết mục tiêu y (likelihood)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P(y) gọi là xác suất của mục tiêu y, không quan tâm đến 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P(X) gọi là xác suất của đặc trưng X, không quan tâm đến 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289547f8f0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−"/>
              <a:defRPr sz="2800"/>
            </a:lvl2pPr>
            <a:lvl3pPr marL="1371600" lvl="2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  <a:defRPr sz="4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81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−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55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dJ_CMYLiqY" TargetMode="External"/><Relationship Id="rId7" Type="http://schemas.openxmlformats.org/officeDocument/2006/relationships/hyperlink" Target="https://towardsdatascience.com/gaussian-naive-bayes-explained-a-visual-guide-with-code-examples-for-beginners-04949cef383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bernoulli-naive-bayes-explained-a-visual-guide-with-code-examples-for-beginners-aec39771ddd6" TargetMode="External"/><Relationship Id="rId5" Type="http://schemas.openxmlformats.org/officeDocument/2006/relationships/hyperlink" Target="https://machinelearningcoban.com/2017/08/08/nbc/" TargetMode="External"/><Relationship Id="rId4" Type="http://schemas.openxmlformats.org/officeDocument/2006/relationships/hyperlink" Target="https://viblo.asia/p/mo-hinh-phan-lop-naive-bayes-vyDZO0A7lwj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535200" y="2426486"/>
            <a:ext cx="11656800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sz="4400" dirty="0" err="1"/>
              <a:t>Tìm</a:t>
            </a:r>
            <a:r>
              <a:rPr lang="en-US" sz="4400" dirty="0"/>
              <a:t> </a:t>
            </a:r>
            <a:r>
              <a:rPr lang="en-US" sz="4400" dirty="0" err="1"/>
              <a:t>hiểu</a:t>
            </a:r>
            <a:r>
              <a:rPr lang="en-US" sz="4400" dirty="0"/>
              <a:t> </a:t>
            </a:r>
            <a:r>
              <a:rPr lang="en-US" sz="4400" dirty="0" err="1"/>
              <a:t>về</a:t>
            </a:r>
            <a:r>
              <a:rPr lang="en-US" sz="4400" dirty="0"/>
              <a:t> </a:t>
            </a:r>
            <a:r>
              <a:rPr lang="en-US" sz="4400" dirty="0" err="1"/>
              <a:t>thuật</a:t>
            </a:r>
            <a:r>
              <a:rPr lang="en-US" sz="4400" dirty="0"/>
              <a:t> </a:t>
            </a:r>
            <a:r>
              <a:rPr lang="en-US" sz="4400" dirty="0" err="1"/>
              <a:t>toán</a:t>
            </a:r>
            <a:r>
              <a:rPr lang="en-US" sz="4400" dirty="0"/>
              <a:t> </a:t>
            </a:r>
            <a:endParaRPr sz="44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sz="4400" dirty="0"/>
              <a:t>Naive Bayes</a:t>
            </a:r>
            <a:endParaRPr sz="44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7517820" y="4523324"/>
            <a:ext cx="5871600" cy="8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i="1" dirty="0"/>
              <a:t>GVHD: </a:t>
            </a:r>
            <a:r>
              <a:rPr lang="en-US" sz="2000" b="1" dirty="0"/>
              <a:t>PhD.</a:t>
            </a:r>
            <a:r>
              <a:rPr lang="en-US" sz="2000" i="1" dirty="0"/>
              <a:t> </a:t>
            </a:r>
            <a:r>
              <a:rPr lang="en-US" sz="2000" b="1" dirty="0"/>
              <a:t>Võ </a:t>
            </a:r>
            <a:r>
              <a:rPr lang="en-US" sz="2000" b="1" dirty="0" err="1"/>
              <a:t>Nguyễn</a:t>
            </a:r>
            <a:r>
              <a:rPr lang="en-US" sz="2000" b="1" dirty="0"/>
              <a:t> Lê Duy</a:t>
            </a:r>
            <a:endParaRPr sz="20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340475" y="5339700"/>
            <a:ext cx="51069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800" i="1" dirty="0"/>
              <a:t>   </a:t>
            </a:r>
            <a:r>
              <a:rPr lang="en-US" sz="1800" i="1" dirty="0" err="1"/>
              <a:t>Nhóm</a:t>
            </a:r>
            <a:r>
              <a:rPr lang="en-US" sz="1800" i="1" dirty="0"/>
              <a:t> 7: 	</a:t>
            </a:r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800" b="1" dirty="0"/>
              <a:t>Hoàng </a:t>
            </a:r>
            <a:r>
              <a:rPr lang="en-US" sz="1800" b="1" dirty="0" err="1"/>
              <a:t>Đình</a:t>
            </a:r>
            <a:r>
              <a:rPr lang="en-US" sz="1800" b="1" dirty="0"/>
              <a:t> </a:t>
            </a:r>
            <a:r>
              <a:rPr lang="en-US" sz="1800" b="1" dirty="0" err="1"/>
              <a:t>Quý</a:t>
            </a:r>
            <a:r>
              <a:rPr lang="en-US" sz="1800" b="1" dirty="0"/>
              <a:t> Vũ - 521H0517</a:t>
            </a:r>
          </a:p>
          <a:p>
            <a:pPr marL="0" lvl="0" indent="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</a:t>
            </a:r>
            <a:r>
              <a:rPr lang="en-US" sz="1800" b="1" dirty="0" err="1"/>
              <a:t>Thúy</a:t>
            </a:r>
            <a:r>
              <a:rPr lang="en-US" sz="1800" b="1" dirty="0"/>
              <a:t> Vy - 232805404</a:t>
            </a: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2429850" y="1152086"/>
            <a:ext cx="73323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8"/>
              <a:buFont typeface="Tahoma"/>
              <a:buNone/>
            </a:pP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endParaRPr sz="24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8"/>
              <a:buFont typeface="Tahoma"/>
              <a:buNone/>
            </a:pP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khoa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8"/>
              <a:buFont typeface="Tahoma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89547f8f0_0_65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94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Multinomial Naive Bayes</a:t>
            </a:r>
            <a:endParaRPr dirty="0"/>
          </a:p>
        </p:txBody>
      </p:sp>
      <p:sp>
        <p:nvSpPr>
          <p:cNvPr id="152" name="Google Shape;152;g3289547f8f0_0_65"/>
          <p:cNvSpPr txBox="1">
            <a:spLocks noGrp="1"/>
          </p:cNvSpPr>
          <p:nvPr>
            <p:ph type="body" idx="1"/>
          </p:nvPr>
        </p:nvSpPr>
        <p:spPr>
          <a:xfrm>
            <a:off x="599875" y="1086325"/>
            <a:ext cx="11235300" cy="547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này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chủ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yếu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loại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văn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feature vectors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bằng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Bags of Words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Đặc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trưng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đầu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vào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ở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đây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chính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tần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văn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đó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phù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rời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rạc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(discrete data)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Laplace Smoothing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tránh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bằng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0.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Laplace Smoothing: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đó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V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số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 dirty="0"/>
          </a:p>
        </p:txBody>
      </p:sp>
      <p:pic>
        <p:nvPicPr>
          <p:cNvPr id="153" name="Google Shape;153;g3289547f8f0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88" y="4792900"/>
            <a:ext cx="10242625" cy="10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F2FE-8F54-DD25-5FA9-87E066C4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Bags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350B8-B751-1D02-67C5-02D52FDC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439"/>
            <a:ext cx="3497826" cy="121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7E881-0207-141F-B0E9-D7C6D2EB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64" y="3777226"/>
            <a:ext cx="8710137" cy="2425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F9105-00EE-0A04-9FAF-1CD6D0AE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674" y="1179871"/>
            <a:ext cx="6723212" cy="26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89547f8f0_0_72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Multinomial Naive Bayes</a:t>
            </a:r>
            <a:endParaRPr dirty="0"/>
          </a:p>
        </p:txBody>
      </p:sp>
      <p:sp>
        <p:nvSpPr>
          <p:cNvPr id="160" name="Google Shape;160;g3289547f8f0_0_72"/>
          <p:cNvSpPr txBox="1">
            <a:spLocks noGrp="1"/>
          </p:cNvSpPr>
          <p:nvPr>
            <p:ph type="body" idx="1"/>
          </p:nvPr>
        </p:nvSpPr>
        <p:spPr>
          <a:xfrm>
            <a:off x="838200" y="13056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 có tập dữ liệu các đoạn text đã được phân loại theo 2 nhóm là Sports và Not Sports theo bảng bên dưới. Giả sử ta có đoạn text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“A very close game”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thì nó thuộc loại nào?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61" name="Google Shape;161;g3289547f8f0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00" y="2415700"/>
            <a:ext cx="9750376" cy="40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2F9E-BAE7-3253-306A-A7A3BBB9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Multinomial Naive Bayes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95F12-7016-72C4-15B8-C46A0CC2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690825"/>
            <a:ext cx="1067901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8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89547f8f0_0_81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Multinomial Naive Bayes</a:t>
            </a:r>
            <a:endParaRPr/>
          </a:p>
        </p:txBody>
      </p:sp>
      <p:sp>
        <p:nvSpPr>
          <p:cNvPr id="168" name="Google Shape;168;g3289547f8f0_0_81"/>
          <p:cNvSpPr txBox="1">
            <a:spLocks noGrp="1"/>
          </p:cNvSpPr>
          <p:nvPr>
            <p:ph type="body" idx="1"/>
          </p:nvPr>
        </p:nvSpPr>
        <p:spPr>
          <a:xfrm>
            <a:off x="838200" y="13056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 có bảng tính xác suất của từng từ “a very close game” như sau: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69" name="Google Shape;169;g3289547f8f0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00" y="1880925"/>
            <a:ext cx="10691373" cy="40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89547f8f0_0_89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169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Multinomial Naive Bayes</a:t>
            </a:r>
            <a:endParaRPr/>
          </a:p>
        </p:txBody>
      </p:sp>
      <p:sp>
        <p:nvSpPr>
          <p:cNvPr id="176" name="Google Shape;176;g3289547f8f0_0_89"/>
          <p:cNvSpPr txBox="1">
            <a:spLocks noGrp="1"/>
          </p:cNvSpPr>
          <p:nvPr>
            <p:ph type="body" idx="1"/>
          </p:nvPr>
        </p:nvSpPr>
        <p:spPr>
          <a:xfrm>
            <a:off x="838200" y="1305650"/>
            <a:ext cx="11159100" cy="555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1">
                <a:latin typeface="Times New Roman"/>
                <a:ea typeface="Times New Roman"/>
                <a:cs typeface="Times New Roman"/>
                <a:sym typeface="Times New Roman"/>
              </a:rPr>
              <a:t>P(Sports | “A very close game”) 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P(Sports) * P("A very close game" | Sports)P(“A very close game”)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P(Sports) * P("A" | Sports) * P("very" | Sports) * P("close" | Sports) * P("game" | Sports)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0.0000461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 b="1">
                <a:latin typeface="Times New Roman"/>
                <a:ea typeface="Times New Roman"/>
                <a:cs typeface="Times New Roman"/>
                <a:sym typeface="Times New Roman"/>
              </a:rPr>
              <a:t>P(Not Sports | “A very close game”)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P(Sports) * P("A very close game" | Sports)P(“A very close game”)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P(Sports) * P("A" | Sports) * P("very" | Sports) * P("close" | Sports) * P("game" | Sports)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 0.0000143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89547f8f0_0_9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Naive Bayes</a:t>
            </a:r>
            <a:endParaRPr/>
          </a:p>
        </p:txBody>
      </p:sp>
      <p:sp>
        <p:nvSpPr>
          <p:cNvPr id="183" name="Google Shape;183;g3289547f8f0_0_96"/>
          <p:cNvSpPr txBox="1">
            <a:spLocks noGrp="1"/>
          </p:cNvSpPr>
          <p:nvPr>
            <p:ph type="body" idx="1"/>
          </p:nvPr>
        </p:nvSpPr>
        <p:spPr>
          <a:xfrm>
            <a:off x="838200" y="1213350"/>
            <a:ext cx="10772400" cy="49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-"/>
            </a:pP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này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chủ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yếu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loại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mà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thành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phần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biến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liên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tục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-"/>
            </a:pP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phối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chuẩn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tả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cách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biến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ngẫu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nhiên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liên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tục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bố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xung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quanh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giá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trung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bình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(μ)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lệch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chuẩn</a:t>
            </a: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 (σ)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Times New Roman"/>
              <a:buChar char="-"/>
            </a:pPr>
            <a:r>
              <a:rPr lang="en-US" sz="22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dirty="0" err="1">
                <a:latin typeface="Times New Roman"/>
                <a:ea typeface="Times New Roman"/>
                <a:cs typeface="Times New Roman"/>
                <a:sym typeface="Times New Roman"/>
              </a:rPr>
              <a:t>thức</a:t>
            </a:r>
            <a:r>
              <a:rPr lang="en-US" sz="2200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200" dirty="0"/>
          </a:p>
        </p:txBody>
      </p:sp>
      <p:pic>
        <p:nvPicPr>
          <p:cNvPr id="184" name="Google Shape;184;g3289547f8f0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088" y="3642175"/>
            <a:ext cx="4840484" cy="1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89547f8f0_0_10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Gaussian Naive Bayes</a:t>
            </a:r>
            <a:endParaRPr/>
          </a:p>
        </p:txBody>
      </p:sp>
      <p:sp>
        <p:nvSpPr>
          <p:cNvPr id="191" name="Google Shape;191;g3289547f8f0_0_107"/>
          <p:cNvSpPr txBox="1">
            <a:spLocks noGrp="1"/>
          </p:cNvSpPr>
          <p:nvPr>
            <p:ph type="body" idx="1"/>
          </p:nvPr>
        </p:nvSpPr>
        <p:spPr>
          <a:xfrm>
            <a:off x="838200" y="9246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Chiều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trường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giả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định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tuân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phối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chuẩn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: Trung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bình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(μ): 170 cm,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lệch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chuẩn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(σ): 6 cm.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Câu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hỏi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Xác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suất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chiều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khoảng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164 cm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176 cm?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89547f8f0_0_116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Gaussian Naive Bayes</a:t>
            </a:r>
            <a:endParaRPr/>
          </a:p>
        </p:txBody>
      </p:sp>
      <p:sp>
        <p:nvSpPr>
          <p:cNvPr id="198" name="Google Shape;198;g3289547f8f0_0_116"/>
          <p:cNvSpPr txBox="1">
            <a:spLocks noGrp="1"/>
          </p:cNvSpPr>
          <p:nvPr>
            <p:ph type="body" idx="1"/>
          </p:nvPr>
        </p:nvSpPr>
        <p:spPr>
          <a:xfrm>
            <a:off x="838200" y="9246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Ta cần tính xác suất trong một khoảng cụ thể (ở đây là 164≤x≤176) bằng cách tính tích phân của P(x) trong khoảng này.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/>
          </a:p>
        </p:txBody>
      </p:sp>
      <p:pic>
        <p:nvPicPr>
          <p:cNvPr id="199" name="Google Shape;199;g3289547f8f0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50" y="2059025"/>
            <a:ext cx="9185376" cy="45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89547f8f0_0_133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Gaussian Naive Bayes</a:t>
            </a:r>
            <a:endParaRPr/>
          </a:p>
        </p:txBody>
      </p:sp>
      <p:sp>
        <p:nvSpPr>
          <p:cNvPr id="206" name="Google Shape;206;g3289547f8f0_0_133"/>
          <p:cNvSpPr txBox="1">
            <a:spLocks noGrp="1"/>
          </p:cNvSpPr>
          <p:nvPr>
            <p:ph type="body" idx="1"/>
          </p:nvPr>
        </p:nvSpPr>
        <p:spPr>
          <a:xfrm>
            <a:off x="838200" y="924650"/>
            <a:ext cx="1216200" cy="66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Đồ thị: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/>
          </a:p>
        </p:txBody>
      </p:sp>
      <p:pic>
        <p:nvPicPr>
          <p:cNvPr id="207" name="Google Shape;207;g3289547f8f0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351" y="924650"/>
            <a:ext cx="8265302" cy="57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A04E02-4EE2-B308-79E5-D9E1DDAC3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42" y="2986076"/>
            <a:ext cx="1076475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1614948" y="1432335"/>
            <a:ext cx="6676436" cy="462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Naive Bayes</a:t>
            </a:r>
            <a:endParaRPr dirty="0"/>
          </a:p>
          <a:p>
            <a:pPr marL="4572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Naive Bayes</a:t>
            </a:r>
            <a:endParaRPr dirty="0"/>
          </a:p>
          <a:p>
            <a:pPr marL="4572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3.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dirty="0"/>
          </a:p>
          <a:p>
            <a:pPr marL="45720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89547f8f0_1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578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 err="1"/>
              <a:t>Bernoullio</a:t>
            </a:r>
            <a:r>
              <a:rPr lang="en-US" sz="4300" dirty="0"/>
              <a:t> Naive Bayes</a:t>
            </a:r>
            <a:endParaRPr sz="4300" dirty="0"/>
          </a:p>
        </p:txBody>
      </p:sp>
      <p:pic>
        <p:nvPicPr>
          <p:cNvPr id="214" name="Google Shape;214;g3289547f8f0_1_9"/>
          <p:cNvPicPr preferRelativeResize="0"/>
          <p:nvPr/>
        </p:nvPicPr>
        <p:blipFill>
          <a:blip r:embed="rId3">
            <a:alphaModFix/>
          </a:blip>
          <a:srcRect t="37859"/>
          <a:stretch/>
        </p:blipFill>
        <p:spPr>
          <a:xfrm>
            <a:off x="301495" y="5669067"/>
            <a:ext cx="6443441" cy="8238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289547f8f0_1_9"/>
          <p:cNvSpPr txBox="1">
            <a:spLocks noGrp="1"/>
          </p:cNvSpPr>
          <p:nvPr>
            <p:ph type="body" idx="1"/>
          </p:nvPr>
        </p:nvSpPr>
        <p:spPr>
          <a:xfrm>
            <a:off x="838201" y="1895100"/>
            <a:ext cx="4907692" cy="330709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latin typeface="Arial"/>
                <a:ea typeface="Arial"/>
                <a:cs typeface="Arial"/>
                <a:sym typeface="Arial"/>
              </a:rPr>
              <a:t>Bernoulli Naive Bayes (BNB):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biến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thể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Naive Bayes,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phù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hợp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nhị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(0/1).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 err="1">
                <a:latin typeface="Arial"/>
                <a:ea typeface="Arial"/>
                <a:cs typeface="Arial"/>
                <a:sym typeface="Arial"/>
              </a:rPr>
              <a:t>Nguyên</a:t>
            </a:r>
            <a:r>
              <a:rPr lang="en-US" sz="19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b="1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9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Dựa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Bayes,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giả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định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rằng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trưng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độc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mỗi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trưng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nhị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đại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cho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sự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mặt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hoặc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vắng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mặt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một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đặc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900" dirty="0" err="1"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9B233-0761-CCA6-7F98-54C493AB5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525" y="4157000"/>
            <a:ext cx="981212" cy="241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B1685-CF2F-AE59-52B5-E8FE58251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4314" b="14314"/>
          <a:stretch/>
        </p:blipFill>
        <p:spPr>
          <a:xfrm>
            <a:off x="9833058" y="3594947"/>
            <a:ext cx="609685" cy="2981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48300-FF4D-C6B5-3BF6-02C4E0240E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20"/>
          <a:stretch/>
        </p:blipFill>
        <p:spPr>
          <a:xfrm>
            <a:off x="6764899" y="729050"/>
            <a:ext cx="5431804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89547f8f0_1_26"/>
          <p:cNvSpPr txBox="1">
            <a:spLocks noGrp="1"/>
          </p:cNvSpPr>
          <p:nvPr>
            <p:ph type="title"/>
          </p:nvPr>
        </p:nvSpPr>
        <p:spPr>
          <a:xfrm>
            <a:off x="979125" y="83275"/>
            <a:ext cx="26721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 </a:t>
            </a:r>
            <a:endParaRPr/>
          </a:p>
        </p:txBody>
      </p:sp>
      <p:pic>
        <p:nvPicPr>
          <p:cNvPr id="222" name="Google Shape;222;g3289547f8f0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5" y="1686650"/>
            <a:ext cx="5462412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289547f8f0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251" y="1581250"/>
            <a:ext cx="5811763" cy="5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89547f8f0_1_42"/>
          <p:cNvSpPr txBox="1">
            <a:spLocks noGrp="1"/>
          </p:cNvSpPr>
          <p:nvPr>
            <p:ph type="title"/>
          </p:nvPr>
        </p:nvSpPr>
        <p:spPr>
          <a:xfrm>
            <a:off x="586500" y="449875"/>
            <a:ext cx="11019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Các bước thực hiện </a:t>
            </a:r>
            <a:endParaRPr sz="3900"/>
          </a:p>
        </p:txBody>
      </p:sp>
      <p:sp>
        <p:nvSpPr>
          <p:cNvPr id="230" name="Google Shape;230;g3289547f8f0_1_42"/>
          <p:cNvSpPr txBox="1"/>
          <p:nvPr/>
        </p:nvSpPr>
        <p:spPr>
          <a:xfrm>
            <a:off x="2946750" y="2777650"/>
            <a:ext cx="31200" cy="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" name="Google Shape;231;g3289547f8f0_1_42"/>
          <p:cNvSpPr txBox="1"/>
          <p:nvPr/>
        </p:nvSpPr>
        <p:spPr>
          <a:xfrm>
            <a:off x="586500" y="1174350"/>
            <a:ext cx="5452130" cy="45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1.Tính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suất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mỗi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(class)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trong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dữ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liệu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huấn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luyện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2.Với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mỗi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đặc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trưng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tính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suất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của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đặc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trưng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có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giá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trị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và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dựa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trên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đó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3.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Dự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đoán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-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được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dự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đoán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là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lớp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có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xác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suất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kết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quả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cao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nhất</a:t>
            </a:r>
            <a:r>
              <a:rPr lang="en-US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8D4C4-7293-CF95-5692-4D1D1DF6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18041"/>
            <a:ext cx="5754141" cy="47656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89547f8f0_1_59"/>
          <p:cNvSpPr txBox="1">
            <a:spLocks noGrp="1"/>
          </p:cNvSpPr>
          <p:nvPr>
            <p:ph type="title"/>
          </p:nvPr>
        </p:nvSpPr>
        <p:spPr>
          <a:xfrm>
            <a:off x="21300" y="2840350"/>
            <a:ext cx="58821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1.Tính xác suất của mỗi lớp (class) trong dữ liệu huấn luyện</a:t>
            </a:r>
            <a:endParaRPr/>
          </a:p>
        </p:txBody>
      </p:sp>
      <p:sp>
        <p:nvSpPr>
          <p:cNvPr id="238" name="Google Shape;238;g3289547f8f0_1_59"/>
          <p:cNvSpPr txBox="1"/>
          <p:nvPr/>
        </p:nvSpPr>
        <p:spPr>
          <a:xfrm>
            <a:off x="2946750" y="2777650"/>
            <a:ext cx="31200" cy="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9" name="Google Shape;239;g3289547f8f0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175" y="238350"/>
            <a:ext cx="4451026" cy="65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89547f8f0_1_70"/>
          <p:cNvSpPr txBox="1">
            <a:spLocks noGrp="1"/>
          </p:cNvSpPr>
          <p:nvPr>
            <p:ph type="title"/>
          </p:nvPr>
        </p:nvSpPr>
        <p:spPr>
          <a:xfrm>
            <a:off x="89675" y="171275"/>
            <a:ext cx="6132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2.</a:t>
            </a:r>
            <a:r>
              <a:rPr lang="en-US" sz="1900" b="0"/>
              <a:t> </a:t>
            </a:r>
            <a:r>
              <a:rPr lang="en-US" sz="2300"/>
              <a:t>Tính xác suất của đặc trưng</a:t>
            </a:r>
            <a:endParaRPr sz="4800"/>
          </a:p>
        </p:txBody>
      </p:sp>
      <p:sp>
        <p:nvSpPr>
          <p:cNvPr id="246" name="Google Shape;246;g3289547f8f0_1_70"/>
          <p:cNvSpPr txBox="1"/>
          <p:nvPr/>
        </p:nvSpPr>
        <p:spPr>
          <a:xfrm>
            <a:off x="2946750" y="2777650"/>
            <a:ext cx="31200" cy="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7" name="Google Shape;247;g3289547f8f0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5" y="2110750"/>
            <a:ext cx="6633425" cy="42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289547f8f0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288" y="760200"/>
            <a:ext cx="4112101" cy="36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289547f8f0_1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575" y="4427599"/>
            <a:ext cx="4357571" cy="221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89547f8f0_1_81"/>
          <p:cNvSpPr txBox="1">
            <a:spLocks noGrp="1"/>
          </p:cNvSpPr>
          <p:nvPr>
            <p:ph type="title"/>
          </p:nvPr>
        </p:nvSpPr>
        <p:spPr>
          <a:xfrm>
            <a:off x="2707175" y="827100"/>
            <a:ext cx="58821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2.</a:t>
            </a:r>
            <a:r>
              <a:rPr lang="en-US" sz="1900" b="0"/>
              <a:t> </a:t>
            </a:r>
            <a:r>
              <a:rPr lang="en-US" sz="2300"/>
              <a:t>Tính xác suất của đặc trưng</a:t>
            </a:r>
            <a:endParaRPr sz="4800"/>
          </a:p>
        </p:txBody>
      </p:sp>
      <p:sp>
        <p:nvSpPr>
          <p:cNvPr id="256" name="Google Shape;256;g3289547f8f0_1_81"/>
          <p:cNvSpPr txBox="1"/>
          <p:nvPr/>
        </p:nvSpPr>
        <p:spPr>
          <a:xfrm>
            <a:off x="2946750" y="2777650"/>
            <a:ext cx="31200" cy="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7" name="Google Shape;257;g3289547f8f0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" y="2347281"/>
            <a:ext cx="11182649" cy="32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89547f8f0_1_20"/>
          <p:cNvSpPr txBox="1">
            <a:spLocks noGrp="1"/>
          </p:cNvSpPr>
          <p:nvPr>
            <p:ph type="title"/>
          </p:nvPr>
        </p:nvSpPr>
        <p:spPr>
          <a:xfrm>
            <a:off x="1524425" y="131600"/>
            <a:ext cx="58821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3.</a:t>
            </a:r>
            <a:r>
              <a:rPr lang="en-US" sz="2700" b="0"/>
              <a:t> </a:t>
            </a:r>
            <a:r>
              <a:rPr lang="en-US" sz="3100"/>
              <a:t>Dự đoán</a:t>
            </a:r>
            <a:endParaRPr sz="5600"/>
          </a:p>
        </p:txBody>
      </p:sp>
      <p:pic>
        <p:nvPicPr>
          <p:cNvPr id="264" name="Google Shape;264;g3289547f8f0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075" y="131600"/>
            <a:ext cx="3919095" cy="34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289547f8f0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087" y="3610295"/>
            <a:ext cx="4765375" cy="322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289547f8f0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25" y="1030375"/>
            <a:ext cx="4765400" cy="565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89547f8f0_0_152"/>
          <p:cNvSpPr txBox="1">
            <a:spLocks noGrp="1"/>
          </p:cNvSpPr>
          <p:nvPr>
            <p:ph type="title"/>
          </p:nvPr>
        </p:nvSpPr>
        <p:spPr>
          <a:xfrm>
            <a:off x="3586850" y="449500"/>
            <a:ext cx="42549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Kết luận</a:t>
            </a:r>
            <a:endParaRPr/>
          </a:p>
        </p:txBody>
      </p:sp>
      <p:sp>
        <p:nvSpPr>
          <p:cNvPr id="273" name="Google Shape;273;g3289547f8f0_0_152"/>
          <p:cNvSpPr txBox="1">
            <a:spLocks noGrp="1"/>
          </p:cNvSpPr>
          <p:nvPr>
            <p:ph type="body" idx="1"/>
          </p:nvPr>
        </p:nvSpPr>
        <p:spPr>
          <a:xfrm>
            <a:off x="1010425" y="14862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Điểm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4400" b="1" dirty="0">
                <a:latin typeface="Arial"/>
                <a:ea typeface="Arial"/>
                <a:cs typeface="Arial"/>
                <a:sym typeface="Arial"/>
              </a:rPr>
              <a:t> Naive Bayes:</a:t>
            </a:r>
            <a:endParaRPr sz="44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4400"/>
              <a:buChar char="-"/>
            </a:pP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Đơn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giản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nhanh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chóng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Hiệu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dữ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nhỏ</a:t>
            </a: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Ứng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dụng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đa</a:t>
            </a:r>
            <a:r>
              <a:rPr lang="en-US" sz="4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latin typeface="Arial"/>
                <a:ea typeface="Arial"/>
                <a:cs typeface="Arial"/>
                <a:sym typeface="Arial"/>
              </a:rPr>
              <a:t>dạng</a:t>
            </a:r>
            <a:endParaRPr sz="4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89547f8f0_0_162"/>
          <p:cNvSpPr txBox="1">
            <a:spLocks noGrp="1"/>
          </p:cNvSpPr>
          <p:nvPr>
            <p:ph type="title"/>
          </p:nvPr>
        </p:nvSpPr>
        <p:spPr>
          <a:xfrm>
            <a:off x="4716025" y="698675"/>
            <a:ext cx="44775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Kết luận</a:t>
            </a:r>
            <a:endParaRPr sz="4600"/>
          </a:p>
        </p:txBody>
      </p:sp>
      <p:sp>
        <p:nvSpPr>
          <p:cNvPr id="280" name="Google Shape;280;g3289547f8f0_0_162"/>
          <p:cNvSpPr txBox="1">
            <a:spLocks noGrp="1"/>
          </p:cNvSpPr>
          <p:nvPr>
            <p:ph type="body" idx="1"/>
          </p:nvPr>
        </p:nvSpPr>
        <p:spPr>
          <a:xfrm>
            <a:off x="975250" y="2059325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800" b="1">
                <a:latin typeface="Arial"/>
                <a:ea typeface="Arial"/>
                <a:cs typeface="Arial"/>
                <a:sym typeface="Arial"/>
              </a:rPr>
              <a:t>Hạn chế của Naive Bayes</a:t>
            </a:r>
            <a:endParaRPr sz="3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469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800"/>
              <a:buChar char="-"/>
            </a:pPr>
            <a:r>
              <a:rPr lang="en-US" sz="3800">
                <a:latin typeface="Arial"/>
                <a:ea typeface="Arial"/>
                <a:cs typeface="Arial"/>
                <a:sym typeface="Arial"/>
              </a:rPr>
              <a:t>Giả định độc lập có điều kiện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marL="457200" lvl="0" indent="-469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800"/>
              <a:buChar char="-"/>
            </a:pPr>
            <a:r>
              <a:rPr lang="en-US" sz="3800">
                <a:latin typeface="Arial"/>
                <a:ea typeface="Arial"/>
                <a:cs typeface="Arial"/>
                <a:sym typeface="Arial"/>
              </a:rPr>
              <a:t>Không hoạt động tốt khi xử lý dữ liệu phức tạp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3289547f8f0_1_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00" y="3867838"/>
            <a:ext cx="80962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289547f8f0_1_657"/>
          <p:cNvSpPr txBox="1"/>
          <p:nvPr/>
        </p:nvSpPr>
        <p:spPr>
          <a:xfrm>
            <a:off x="1071250" y="1358475"/>
            <a:ext cx="8791800" cy="23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1. Confusion Matrix:</a:t>
            </a:r>
            <a:r>
              <a:rPr lang="en-US" sz="1800">
                <a:solidFill>
                  <a:schemeClr val="dk1"/>
                </a:solidFill>
              </a:rPr>
              <a:t> Bảng đánh giá hiệu suất gồm TP, TN, FP, FN.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2. Accuracy:</a:t>
            </a:r>
            <a:r>
              <a:rPr lang="en-US" sz="1800">
                <a:solidFill>
                  <a:schemeClr val="dk1"/>
                </a:solidFill>
              </a:rPr>
              <a:t> Tỷ lệ dự đoán đúng trên tổng mẫu, phù hợp với dữ liệu cân bằng.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3. Precision:</a:t>
            </a:r>
            <a:r>
              <a:rPr lang="en-US" sz="1800">
                <a:solidFill>
                  <a:schemeClr val="dk1"/>
                </a:solidFill>
              </a:rPr>
              <a:t> Độ chính xác khi dự đoán lớp dương, tránh sai sót dương tính.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4. Recall:</a:t>
            </a:r>
            <a:r>
              <a:rPr lang="en-US" sz="1800">
                <a:solidFill>
                  <a:schemeClr val="dk1"/>
                </a:solidFill>
              </a:rPr>
              <a:t> Khả năng phát hiện đúng các mẫu dương, ưu tiên khi cần đầy đủ.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5. F1-Score:</a:t>
            </a:r>
            <a:r>
              <a:rPr lang="en-US" sz="1800">
                <a:solidFill>
                  <a:schemeClr val="dk1"/>
                </a:solidFill>
              </a:rPr>
              <a:t> Cân bằng giữa Precision và Recall, phù hợp dữ liệu mất cân bằng.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8" name="Google Shape;288;g3289547f8f0_1_657"/>
          <p:cNvSpPr txBox="1">
            <a:spLocks noGrp="1"/>
          </p:cNvSpPr>
          <p:nvPr>
            <p:ph type="title"/>
          </p:nvPr>
        </p:nvSpPr>
        <p:spPr>
          <a:xfrm>
            <a:off x="3763500" y="388100"/>
            <a:ext cx="29385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Đánh giá</a:t>
            </a:r>
            <a:endParaRPr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89547f8f0_0_3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Mô hình phân lớp Naive Bayes</a:t>
            </a:r>
            <a:endParaRPr/>
          </a:p>
        </p:txBody>
      </p:sp>
      <p:sp>
        <p:nvSpPr>
          <p:cNvPr id="104" name="Google Shape;104;g3289547f8f0_0_3"/>
          <p:cNvSpPr txBox="1">
            <a:spLocks noGrp="1"/>
          </p:cNvSpPr>
          <p:nvPr>
            <p:ph type="body" idx="1"/>
          </p:nvPr>
        </p:nvSpPr>
        <p:spPr>
          <a:xfrm>
            <a:off x="838200" y="1597025"/>
            <a:ext cx="10772400" cy="496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Naive Bayes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Bayes, </a:t>
            </a:r>
            <a:r>
              <a:rPr lang="en-US" dirty="0" err="1">
                <a:latin typeface="Roboto" panose="02000000000000000000" pitchFamily="2" charset="0"/>
              </a:rPr>
              <a:t>g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iả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định</a:t>
            </a:r>
            <a:r>
              <a:rPr lang="en-US" b="0" i="0" dirty="0">
                <a:effectLst/>
                <a:latin typeface="Roboto" panose="02000000000000000000" pitchFamily="2" charset="0"/>
              </a:rPr>
              <a:t> Naive</a:t>
            </a:r>
            <a:r>
              <a:rPr lang="en-US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Bayes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y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X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89547f8f0_1_3"/>
          <p:cNvSpPr txBox="1">
            <a:spLocks noGrp="1"/>
          </p:cNvSpPr>
          <p:nvPr>
            <p:ph type="title"/>
          </p:nvPr>
        </p:nvSpPr>
        <p:spPr>
          <a:xfrm>
            <a:off x="3458070" y="0"/>
            <a:ext cx="3240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95" name="Google Shape;295;g3289547f8f0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0" y="1222400"/>
            <a:ext cx="11274501" cy="542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Tài liệu tham khảo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body" idx="1"/>
          </p:nvPr>
        </p:nvSpPr>
        <p:spPr>
          <a:xfrm>
            <a:off x="1806325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u="sng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Youtube</a:t>
            </a:r>
            <a:r>
              <a:rPr lang="en-US" sz="21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-NB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NB-</a:t>
            </a:r>
            <a:r>
              <a:rPr lang="en-US" sz="2100" u="sng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viblo</a:t>
            </a:r>
            <a:endParaRPr sz="2100" dirty="0"/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 u="sng" dirty="0">
                <a:solidFill>
                  <a:schemeClr val="hlink"/>
                </a:solidFill>
                <a:hlinkClick r:id="rId5"/>
              </a:rPr>
              <a:t>NB </a:t>
            </a:r>
            <a:r>
              <a:rPr lang="en-US" sz="2100" u="sng" dirty="0" err="1">
                <a:solidFill>
                  <a:schemeClr val="hlink"/>
                </a:solidFill>
                <a:hlinkClick r:id="rId5"/>
              </a:rPr>
              <a:t>machinelearningcoban</a:t>
            </a:r>
            <a:endParaRPr sz="21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/>
              <a:t> 	</a:t>
            </a:r>
            <a:r>
              <a:rPr lang="en-US" sz="2100" u="sng" dirty="0">
                <a:solidFill>
                  <a:schemeClr val="hlink"/>
                </a:solidFill>
                <a:hlinkClick r:id="rId6"/>
              </a:rPr>
              <a:t>Medium-</a:t>
            </a:r>
            <a:r>
              <a:rPr lang="en-US" sz="2100" u="sng" dirty="0" err="1">
                <a:solidFill>
                  <a:schemeClr val="hlink"/>
                </a:solidFill>
                <a:hlinkClick r:id="rId6"/>
              </a:rPr>
              <a:t>Bernoullio</a:t>
            </a:r>
            <a:r>
              <a:rPr lang="en-US" sz="2100" u="sng" dirty="0">
                <a:solidFill>
                  <a:schemeClr val="hlink"/>
                </a:solidFill>
                <a:hlinkClick r:id="rId6"/>
              </a:rPr>
              <a:t> NB</a:t>
            </a:r>
            <a:endParaRPr sz="2100" dirty="0"/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u="sng" dirty="0">
                <a:solidFill>
                  <a:schemeClr val="hlink"/>
                </a:solidFill>
                <a:hlinkClick r:id="rId7"/>
              </a:rPr>
              <a:t>Gaussian NB</a:t>
            </a:r>
            <a:endParaRPr sz="2100" dirty="0"/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89547f8f0_1_600"/>
          <p:cNvSpPr txBox="1">
            <a:spLocks noGrp="1"/>
          </p:cNvSpPr>
          <p:nvPr>
            <p:ph type="title"/>
          </p:nvPr>
        </p:nvSpPr>
        <p:spPr>
          <a:xfrm>
            <a:off x="838200" y="2301350"/>
            <a:ext cx="10515600" cy="2342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/>
              <a:t>Cảm ơn thầy và các bạn đã lắng nghe</a:t>
            </a:r>
            <a:endParaRPr sz="4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89547f8f0_0_1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Naive Bayes</a:t>
            </a:r>
            <a:endParaRPr dirty="0"/>
          </a:p>
        </p:txBody>
      </p:sp>
      <p:sp>
        <p:nvSpPr>
          <p:cNvPr id="111" name="Google Shape;111;g3289547f8f0_0_17"/>
          <p:cNvSpPr txBox="1">
            <a:spLocks noGrp="1"/>
          </p:cNvSpPr>
          <p:nvPr>
            <p:ph type="body" idx="1"/>
          </p:nvPr>
        </p:nvSpPr>
        <p:spPr>
          <a:xfrm>
            <a:off x="838200" y="1597025"/>
            <a:ext cx="10772400" cy="496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Trong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Naive Bayes,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X </a:t>
            </a:r>
            <a:r>
              <a:rPr lang="en-US" dirty="0" err="1"/>
              <a:t>là</a:t>
            </a:r>
            <a:r>
              <a:rPr lang="en-US" dirty="0"/>
              <a:t> vector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Khi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đẳng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Bayes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112" name="Google Shape;112;g3289547f8f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625" y="1295400"/>
            <a:ext cx="51435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289547f8f0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186" y="4601300"/>
            <a:ext cx="55816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289547f8f0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341" y="6053616"/>
            <a:ext cx="5912989" cy="70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4344-476C-BFF6-9953-D5107FC1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Naive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8033-6182-3C27-6ED8-8ACF5F5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" y="1651923"/>
            <a:ext cx="6036084" cy="2114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21DFA-56D4-FB70-B647-8BD99A177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20" y="2431110"/>
            <a:ext cx="5796280" cy="595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87F5E-1306-C371-622D-4D941108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44" y="3766903"/>
            <a:ext cx="853559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6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89547f8f0_0_34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dụ: Phân loại email</a:t>
            </a:r>
            <a:endParaRPr/>
          </a:p>
        </p:txBody>
      </p:sp>
      <p:sp>
        <p:nvSpPr>
          <p:cNvPr id="121" name="Google Shape;121;g3289547f8f0_0_34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772400" cy="518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Câu hỏi đặt ra: Nếu nhận được email với nội dung “Task Dinner” thì email này là Normal hay Spam?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P(Normal) = 20/30 =  67%</a:t>
            </a:r>
            <a:endParaRPr/>
          </a:p>
        </p:txBody>
      </p:sp>
      <p:pic>
        <p:nvPicPr>
          <p:cNvPr id="122" name="Google Shape;122;g3289547f8f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50" y="2691675"/>
            <a:ext cx="8894875" cy="28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9547f8f0_0_47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dụ: Phân loại email</a:t>
            </a:r>
            <a:endParaRPr/>
          </a:p>
        </p:txBody>
      </p:sp>
      <p:sp>
        <p:nvSpPr>
          <p:cNvPr id="129" name="Google Shape;129;g3289547f8f0_0_47"/>
          <p:cNvSpPr txBox="1">
            <a:spLocks noGrp="1"/>
          </p:cNvSpPr>
          <p:nvPr>
            <p:ph type="body" idx="1"/>
          </p:nvPr>
        </p:nvSpPr>
        <p:spPr>
          <a:xfrm>
            <a:off x="838200" y="1597025"/>
            <a:ext cx="10772400" cy="496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P(Spam) = 10/30 =  33%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g3289547f8f0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62225"/>
            <a:ext cx="10213226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89547f8f0_0_58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Ví dụ: Phân loại email</a:t>
            </a:r>
            <a:endParaRPr/>
          </a:p>
        </p:txBody>
      </p:sp>
      <p:sp>
        <p:nvSpPr>
          <p:cNvPr id="137" name="Google Shape;137;g3289547f8f0_0_58"/>
          <p:cNvSpPr txBox="1">
            <a:spLocks noGrp="1"/>
          </p:cNvSpPr>
          <p:nvPr>
            <p:ph type="body" idx="1"/>
          </p:nvPr>
        </p:nvSpPr>
        <p:spPr>
          <a:xfrm>
            <a:off x="838200" y="1305650"/>
            <a:ext cx="10772400" cy="5251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P(Normal | “Task Dinner”) 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P(Normal) * P("Task Dinner" | Normal) / P(“Task Dinner”)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P(Normal) * P("Task" | Normal) * P("Dinner" | Normal) / P(“Task Dinner”)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0.67 * 0.38 * 0.26 / P(“Task Dinner”) = 0.066 / P(“Task Dinner”)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P(Spam | “Task Dinner”) 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P(Spam) * P("Task Dinner" | Spam) / P(“Task Dinner”)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P(Spam) * P("Task" | Spam) * P("Dinner" | Spam) / P(“Task Dinner”)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= 0.33 * 0.04 * 0.2 /  P(“Task Dinner”) = 0.0026/ P(“Task Dinner”)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P(Normal | “Task Dinner”)  &gt; P(Spam | “Task Dinner”)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nên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email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dung “Task Dinner”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email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89547f8f0_0_145"/>
          <p:cNvSpPr txBox="1">
            <a:spLocks noGrp="1"/>
          </p:cNvSpPr>
          <p:nvPr>
            <p:ph type="title"/>
          </p:nvPr>
        </p:nvSpPr>
        <p:spPr>
          <a:xfrm>
            <a:off x="478100" y="136525"/>
            <a:ext cx="1087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biến thể của Naive Bayes</a:t>
            </a:r>
            <a:endParaRPr/>
          </a:p>
        </p:txBody>
      </p:sp>
      <p:sp>
        <p:nvSpPr>
          <p:cNvPr id="144" name="Google Shape;144;g3289547f8f0_0_145"/>
          <p:cNvSpPr txBox="1">
            <a:spLocks noGrp="1"/>
          </p:cNvSpPr>
          <p:nvPr>
            <p:ph type="body" idx="1"/>
          </p:nvPr>
        </p:nvSpPr>
        <p:spPr>
          <a:xfrm>
            <a:off x="478100" y="2091450"/>
            <a:ext cx="5694000" cy="44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Font typeface="Times New Roman"/>
              <a:buAutoNum type="arabicPeriod"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Multinomial Naive Bayes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2. Gaussian Naive Bayes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endParaRPr lang="en-US"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3. Bernoulli Naive Bayes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4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 dirty="0"/>
          </a:p>
        </p:txBody>
      </p:sp>
      <p:pic>
        <p:nvPicPr>
          <p:cNvPr id="145" name="Google Shape;145;g3289547f8f0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100" y="1386025"/>
            <a:ext cx="5993024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1992</Words>
  <Application>Microsoft Office PowerPoint</Application>
  <PresentationFormat>Widescreen</PresentationFormat>
  <Paragraphs>234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</vt:lpstr>
      <vt:lpstr>Tahoma</vt:lpstr>
      <vt:lpstr>Calibri</vt:lpstr>
      <vt:lpstr>Arial</vt:lpstr>
      <vt:lpstr>Times New Roman</vt:lpstr>
      <vt:lpstr>Office Theme</vt:lpstr>
      <vt:lpstr>Tìm hiểu về thuật toán  Naive Bayes</vt:lpstr>
      <vt:lpstr>Nội dung</vt:lpstr>
      <vt:lpstr>Mô hình phân lớp Naive Bayes</vt:lpstr>
      <vt:lpstr>Mô hình phân lớp Naive Bayes</vt:lpstr>
      <vt:lpstr>Mô hình phân lớp Naive Bayes</vt:lpstr>
      <vt:lpstr>Ví dụ: Phân loại email</vt:lpstr>
      <vt:lpstr>Ví dụ: Phân loại email</vt:lpstr>
      <vt:lpstr>Ví dụ: Phân loại email</vt:lpstr>
      <vt:lpstr>Các biến thể của Naive Bayes</vt:lpstr>
      <vt:lpstr>Multinomial Naive Bayes</vt:lpstr>
      <vt:lpstr>Bags of words</vt:lpstr>
      <vt:lpstr>Ví dụ Multinomial Naive Bayes</vt:lpstr>
      <vt:lpstr>Ví dụ Multinomial Naive Bayes</vt:lpstr>
      <vt:lpstr>Ví dụ Multinomial Naive Bayes</vt:lpstr>
      <vt:lpstr>Ví dụ Multinomial Naive Bayes</vt:lpstr>
      <vt:lpstr>Gaussian Naive Bayes</vt:lpstr>
      <vt:lpstr>Ví dụ Gaussian Naive Bayes</vt:lpstr>
      <vt:lpstr>Ví dụ Gaussian Naive Bayes</vt:lpstr>
      <vt:lpstr>Ví dụ Gaussian Naive Bayes</vt:lpstr>
      <vt:lpstr>Bernoullio Naive Bayes</vt:lpstr>
      <vt:lpstr>Ví dụ </vt:lpstr>
      <vt:lpstr>Các bước thực hiện </vt:lpstr>
      <vt:lpstr>1.Tính xác suất của mỗi lớp (class) trong dữ liệu huấn luyện</vt:lpstr>
      <vt:lpstr>2. Tính xác suất của đặc trưng</vt:lpstr>
      <vt:lpstr>2. Tính xác suất của đặc trưng</vt:lpstr>
      <vt:lpstr>3. Dự đoán</vt:lpstr>
      <vt:lpstr>Kết luận</vt:lpstr>
      <vt:lpstr>Kết luận</vt:lpstr>
      <vt:lpstr>Đánh giá</vt:lpstr>
      <vt:lpstr>Tổng kết </vt:lpstr>
      <vt:lpstr>Tài liệu tham khảo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Vu Hoang</cp:lastModifiedBy>
  <cp:revision>9</cp:revision>
  <dcterms:created xsi:type="dcterms:W3CDTF">2024-07-11T11:28:27Z</dcterms:created>
  <dcterms:modified xsi:type="dcterms:W3CDTF">2025-01-04T07:17:26Z</dcterms:modified>
</cp:coreProperties>
</file>